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13"/>
  </p:handout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2" r:id="rId9"/>
    <p:sldId id="257" r:id="rId10"/>
    <p:sldId id="258" r:id="rId11"/>
    <p:sldId id="259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A0C12-4AA7-43E7-9B5E-32FC1952819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EEC8-641E-460E-AC62-A6241261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3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9600" y="2236696"/>
            <a:ext cx="8534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2235201" y="3609697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868227" y="6390220"/>
            <a:ext cx="1161887" cy="365125"/>
          </a:xfrm>
        </p:spPr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6366" y="6390220"/>
            <a:ext cx="88818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3519" y="6390220"/>
            <a:ext cx="711200" cy="365125"/>
          </a:xfrm>
        </p:spPr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Bilde 17" descr="MuC_logohv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5090153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08" y="1312333"/>
            <a:ext cx="5689600" cy="4385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00707" y="914399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707" y="3087225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91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5" y="1260475"/>
            <a:ext cx="1672166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0277" y="1054832"/>
            <a:ext cx="2399323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0707" y="989604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707" y="3162430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01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6367" y="2015067"/>
            <a:ext cx="10217152" cy="4022198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7552" y="897456"/>
            <a:ext cx="10594848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897456"/>
            <a:ext cx="10594848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11665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0" y="211665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113673"/>
            <a:ext cx="5023104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041523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8" y="2113673"/>
            <a:ext cx="5023104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8" y="3041523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897456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1" y="2147973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1" y="3860568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347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063314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3775909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063314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0" y="905934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40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1711" y="2054848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51711" y="3843867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56734" y="2054848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56734" y="3843867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86367" y="897468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54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6367" y="897468"/>
            <a:ext cx="105664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97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51" y="914399"/>
            <a:ext cx="4679578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295401"/>
            <a:ext cx="4876800" cy="49614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351" y="3087225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6356352"/>
            <a:ext cx="12192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015067"/>
            <a:ext cx="10217152" cy="4022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68227" y="6390220"/>
            <a:ext cx="1161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08967F76-8B62-47C8-B591-1B91169AE6CD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6366" y="6390220"/>
            <a:ext cx="8881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3519" y="6390220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AB97B8B-02DF-46D7-8854-1E18EE56153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Bilde 11" descr="MuC_topp_liten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8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6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molde.no/forstudentene/Sider/Timeplan-Rom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molde-maslog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olde.no/english/studentliv/Sider/side.aspx" TargetMode="External"/><Relationship Id="rId2" Type="http://schemas.openxmlformats.org/officeDocument/2006/relationships/hyperlink" Target="http://www.himolde.no/studiest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molde.no/kalender" TargetMode="External"/><Relationship Id="rId4" Type="http://schemas.openxmlformats.org/officeDocument/2006/relationships/hyperlink" Target="http://www.himolde.no/forstudentene/Sider/Timeplan-Rom.asp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Master of Science in Logistics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Berit Irene Helgheim</a:t>
            </a:r>
          </a:p>
          <a:p>
            <a:r>
              <a:rPr lang="en-US" dirty="0" smtClean="0"/>
              <a:t>Berit.i.Helgheim@himolde.no</a:t>
            </a:r>
          </a:p>
          <a:p>
            <a:r>
              <a:rPr lang="en-US" dirty="0"/>
              <a:t>Program Director Master Programs in Logistics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first line services: Student Service office, 71214000</a:t>
            </a:r>
          </a:p>
          <a:p>
            <a:r>
              <a:rPr lang="en-US" dirty="0" smtClean="0"/>
              <a:t>Course </a:t>
            </a:r>
            <a:r>
              <a:rPr lang="en-US" dirty="0"/>
              <a:t>specific </a:t>
            </a:r>
            <a:r>
              <a:rPr lang="en-US" dirty="0" smtClean="0"/>
              <a:t>issues: Teachers</a:t>
            </a:r>
            <a:endParaRPr lang="en-US" dirty="0"/>
          </a:p>
          <a:p>
            <a:r>
              <a:rPr lang="en-US" dirty="0" smtClean="0"/>
              <a:t>Program </a:t>
            </a:r>
            <a:r>
              <a:rPr lang="en-US" dirty="0"/>
              <a:t>related </a:t>
            </a:r>
            <a:r>
              <a:rPr lang="en-US" dirty="0" smtClean="0"/>
              <a:t>issues: Program </a:t>
            </a:r>
            <a:r>
              <a:rPr lang="en-US" dirty="0"/>
              <a:t>Coordinator: Berit Irene Helgheim, office A-238, Phone</a:t>
            </a:r>
            <a:r>
              <a:rPr lang="en-US"/>
              <a:t>: </a:t>
            </a:r>
            <a:r>
              <a:rPr lang="en-US" smtClean="0"/>
              <a:t>71214261,berit.i.Helgheim@hiMolde.no</a:t>
            </a:r>
            <a:endParaRPr lang="en-US" dirty="0" smtClean="0"/>
          </a:p>
          <a:p>
            <a:r>
              <a:rPr lang="en-US" dirty="0" smtClean="0"/>
              <a:t>International student issues: </a:t>
            </a:r>
            <a:r>
              <a:rPr lang="en-US" dirty="0" err="1"/>
              <a:t>Ragnhild</a:t>
            </a:r>
            <a:r>
              <a:rPr lang="en-US" dirty="0"/>
              <a:t> </a:t>
            </a:r>
            <a:r>
              <a:rPr lang="en-US" dirty="0" err="1" smtClean="0"/>
              <a:t>Brakstad</a:t>
            </a:r>
            <a:r>
              <a:rPr lang="en-US" dirty="0" smtClean="0"/>
              <a:t> ragnhild.o.brakstad@himolde.no </a:t>
            </a:r>
          </a:p>
          <a:p>
            <a:r>
              <a:rPr lang="en-US" dirty="0" smtClean="0"/>
              <a:t>Exchange studies: </a:t>
            </a:r>
            <a:r>
              <a:rPr lang="en-US" dirty="0"/>
              <a:t>Anette Kristin Myrstad </a:t>
            </a:r>
            <a:r>
              <a:rPr lang="en-US" dirty="0" smtClean="0"/>
              <a:t>, </a:t>
            </a:r>
            <a:r>
              <a:rPr lang="en-US" dirty="0"/>
              <a:t>Anette.Myrstad@himolde.no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Contact/Information</a:t>
            </a:r>
            <a:br>
              <a:rPr lang="en-US" sz="4000" b="1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90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Opening</a:t>
            </a:r>
          </a:p>
          <a:p>
            <a:pPr lvl="1"/>
            <a:r>
              <a:rPr lang="en-US" dirty="0" smtClean="0"/>
              <a:t>Own social program for the whole week (see folder)</a:t>
            </a:r>
          </a:p>
          <a:p>
            <a:r>
              <a:rPr lang="nb-NO" dirty="0" smtClean="0"/>
              <a:t>14:15 Information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first </a:t>
            </a:r>
            <a:r>
              <a:rPr lang="nb-NO" dirty="0" err="1" smtClean="0"/>
              <a:t>week</a:t>
            </a:r>
            <a:r>
              <a:rPr lang="nb-NO" dirty="0" smtClean="0"/>
              <a:t> (student </a:t>
            </a:r>
            <a:r>
              <a:rPr lang="en-US" dirty="0" smtClean="0"/>
              <a:t>organization</a:t>
            </a:r>
            <a:r>
              <a:rPr lang="nb-NO" dirty="0" smtClean="0"/>
              <a:t>) </a:t>
            </a:r>
          </a:p>
          <a:p>
            <a:pPr lvl="1"/>
            <a:r>
              <a:rPr lang="nb-NO" dirty="0" smtClean="0"/>
              <a:t>Room Auditorium </a:t>
            </a:r>
            <a:r>
              <a:rPr lang="nb-NO" dirty="0"/>
              <a:t>A-1.020 (A108</a:t>
            </a:r>
            <a:r>
              <a:rPr lang="nb-NO" dirty="0" smtClean="0"/>
              <a:t>)</a:t>
            </a:r>
            <a:endParaRPr lang="en-US" dirty="0"/>
          </a:p>
          <a:p>
            <a:r>
              <a:rPr lang="en-US" dirty="0" smtClean="0"/>
              <a:t>First: You will elect two representatives for your class.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Start </a:t>
            </a:r>
            <a:r>
              <a:rPr lang="en-US" dirty="0"/>
              <a:t>year 2000, i.e. </a:t>
            </a:r>
            <a:r>
              <a:rPr lang="en-US" dirty="0" smtClean="0"/>
              <a:t>18th </a:t>
            </a:r>
            <a:r>
              <a:rPr lang="en-US" dirty="0"/>
              <a:t>year of the program. </a:t>
            </a:r>
          </a:p>
          <a:p>
            <a:pPr lvl="1"/>
            <a:r>
              <a:rPr lang="en-US" dirty="0" smtClean="0"/>
              <a:t> 70-90 </a:t>
            </a:r>
            <a:r>
              <a:rPr lang="en-US" dirty="0"/>
              <a:t>students per year </a:t>
            </a:r>
          </a:p>
          <a:p>
            <a:r>
              <a:rPr lang="en-US" dirty="0" smtClean="0"/>
              <a:t>About </a:t>
            </a:r>
            <a:r>
              <a:rPr lang="en-US" dirty="0"/>
              <a:t>20-25 different nationalities </a:t>
            </a:r>
          </a:p>
          <a:p>
            <a:r>
              <a:rPr lang="en-US" dirty="0" smtClean="0"/>
              <a:t>Two </a:t>
            </a:r>
            <a:r>
              <a:rPr lang="en-US" dirty="0"/>
              <a:t>specializations: </a:t>
            </a:r>
          </a:p>
          <a:p>
            <a:pPr lvl="1"/>
            <a:r>
              <a:rPr lang="en-US" dirty="0" smtClean="0"/>
              <a:t>Supply </a:t>
            </a:r>
            <a:r>
              <a:rPr lang="en-US" dirty="0"/>
              <a:t>Chain Management </a:t>
            </a:r>
          </a:p>
          <a:p>
            <a:pPr lvl="1"/>
            <a:r>
              <a:rPr lang="en-US" dirty="0" smtClean="0"/>
              <a:t>Logistics Analytics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years, 120 ECTS </a:t>
            </a:r>
          </a:p>
          <a:p>
            <a:r>
              <a:rPr lang="en-US" dirty="0" smtClean="0"/>
              <a:t>First </a:t>
            </a:r>
            <a:r>
              <a:rPr lang="en-US" dirty="0"/>
              <a:t>year: Mandatory/elective courses </a:t>
            </a:r>
          </a:p>
          <a:p>
            <a:r>
              <a:rPr lang="en-US" dirty="0" smtClean="0"/>
              <a:t>Second </a:t>
            </a:r>
            <a:r>
              <a:rPr lang="en-US" dirty="0"/>
              <a:t>year: Seminar series, Master thesis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6367" y="632280"/>
            <a:ext cx="10594848" cy="1143000"/>
          </a:xfrm>
        </p:spPr>
        <p:txBody>
          <a:bodyPr/>
          <a:lstStyle/>
          <a:p>
            <a:pPr algn="ctr"/>
            <a:r>
              <a:rPr lang="en-US" sz="4000" dirty="0" smtClean="0"/>
              <a:t>MSc in Logistics</a:t>
            </a:r>
            <a:br>
              <a:rPr lang="en-US" sz="4000" dirty="0" smtClean="0"/>
            </a:br>
            <a:r>
              <a:rPr lang="en-US" sz="4000" dirty="0" smtClean="0"/>
              <a:t>Our Programs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6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67" y="1353312"/>
            <a:ext cx="10217152" cy="46839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year 2015. </a:t>
            </a:r>
          </a:p>
          <a:p>
            <a:r>
              <a:rPr lang="en-US" dirty="0" smtClean="0"/>
              <a:t>10-20 </a:t>
            </a:r>
            <a:r>
              <a:rPr lang="en-US" dirty="0"/>
              <a:t>students </a:t>
            </a:r>
          </a:p>
          <a:p>
            <a:r>
              <a:rPr lang="en-US" dirty="0" smtClean="0"/>
              <a:t>5 </a:t>
            </a:r>
            <a:r>
              <a:rPr lang="en-US" dirty="0"/>
              <a:t>different nationalities </a:t>
            </a:r>
          </a:p>
          <a:p>
            <a:r>
              <a:rPr lang="en-US" dirty="0" smtClean="0"/>
              <a:t>Cooperation </a:t>
            </a:r>
            <a:r>
              <a:rPr lang="en-US" dirty="0"/>
              <a:t>with </a:t>
            </a:r>
            <a:r>
              <a:rPr lang="en-US" dirty="0" err="1"/>
              <a:t>Gubkin</a:t>
            </a:r>
            <a:r>
              <a:rPr lang="en-US" dirty="0"/>
              <a:t> Russian State University of Oil and Gas, Moscow. </a:t>
            </a:r>
          </a:p>
          <a:p>
            <a:r>
              <a:rPr lang="en-US" dirty="0" smtClean="0"/>
              <a:t>Two </a:t>
            </a:r>
            <a:r>
              <a:rPr lang="en-US" dirty="0"/>
              <a:t>years, 120 ECTS 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three semesters: Mandatory/elective courses </a:t>
            </a:r>
          </a:p>
          <a:p>
            <a:pPr lvl="1"/>
            <a:r>
              <a:rPr lang="en-US" dirty="0" smtClean="0"/>
              <a:t>Fourth </a:t>
            </a:r>
            <a:r>
              <a:rPr lang="en-US" dirty="0"/>
              <a:t>semester: Master </a:t>
            </a:r>
            <a:r>
              <a:rPr lang="en-US" dirty="0" smtClean="0"/>
              <a:t>thesis</a:t>
            </a:r>
          </a:p>
          <a:p>
            <a:r>
              <a:rPr lang="en-US" dirty="0"/>
              <a:t>First year: Mandatory/elective courses </a:t>
            </a:r>
          </a:p>
          <a:p>
            <a:r>
              <a:rPr lang="en-US" dirty="0" smtClean="0"/>
              <a:t>Second </a:t>
            </a:r>
            <a:r>
              <a:rPr lang="en-US" dirty="0"/>
              <a:t>year: Seminar series, Master thesis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For more specific information: Professor Irina Gribkovskaia</a:t>
            </a:r>
            <a:r>
              <a:rPr lang="en-US" b="1" dirty="0"/>
              <a:t>, Irina.Gribkovskaia@hiMolde.no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6367" y="714576"/>
            <a:ext cx="10594848" cy="794184"/>
          </a:xfrm>
        </p:spPr>
        <p:txBody>
          <a:bodyPr/>
          <a:lstStyle/>
          <a:p>
            <a:pPr algn="ctr"/>
            <a:r>
              <a:rPr lang="en-US" sz="4000" b="1" dirty="0"/>
              <a:t>MSc in Petroleum </a:t>
            </a:r>
            <a:r>
              <a:rPr lang="en-US" sz="4000" b="1" dirty="0" smtClean="0"/>
              <a:t>Logistics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72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Before </a:t>
            </a:r>
            <a:r>
              <a:rPr lang="en-US" dirty="0"/>
              <a:t>September 1st </a:t>
            </a:r>
          </a:p>
          <a:p>
            <a:pPr lvl="1"/>
            <a:r>
              <a:rPr lang="en-US" dirty="0" smtClean="0"/>
              <a:t>Pay </a:t>
            </a:r>
            <a:r>
              <a:rPr lang="en-US" dirty="0"/>
              <a:t>semester fee </a:t>
            </a:r>
            <a:r>
              <a:rPr lang="en-US" dirty="0" smtClean="0"/>
              <a:t>Choose </a:t>
            </a:r>
            <a:r>
              <a:rPr lang="en-US" dirty="0"/>
              <a:t>main direction; Supply Chain Management or Operation Management for MSc Logistics students. 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for courses and exams (Mandatory courses first semester) </a:t>
            </a:r>
            <a:endParaRPr lang="en-US" dirty="0" smtClean="0"/>
          </a:p>
          <a:p>
            <a:r>
              <a:rPr lang="en-US" dirty="0" smtClean="0"/>
              <a:t>November: Choose specialization</a:t>
            </a:r>
            <a:endParaRPr lang="en-US" dirty="0"/>
          </a:p>
          <a:p>
            <a:pPr lvl="1"/>
            <a:r>
              <a:rPr lang="en-US" dirty="0" smtClean="0"/>
              <a:t>SCM Students: Advanced </a:t>
            </a:r>
            <a:r>
              <a:rPr lang="en-US" dirty="0"/>
              <a:t>SCM, Transportation in SCM, Information systems in SCM. </a:t>
            </a:r>
            <a:endParaRPr lang="en-US" dirty="0" smtClean="0"/>
          </a:p>
          <a:p>
            <a:pPr lvl="1"/>
            <a:r>
              <a:rPr lang="en-US" dirty="0" smtClean="0"/>
              <a:t>LA Students:  LA or Operations Research</a:t>
            </a:r>
            <a:endParaRPr lang="en-US" dirty="0"/>
          </a:p>
          <a:p>
            <a:r>
              <a:rPr lang="en-US" dirty="0" smtClean="0"/>
              <a:t>January 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Register for courses and exams (mandatory and elective </a:t>
            </a:r>
            <a:r>
              <a:rPr lang="en-US" dirty="0" smtClean="0"/>
              <a:t>courses)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Important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</a:t>
            </a:r>
            <a:r>
              <a:rPr lang="en-US" dirty="0"/>
              <a:t>information </a:t>
            </a:r>
          </a:p>
          <a:p>
            <a:pPr lvl="1"/>
            <a:r>
              <a:rPr lang="en-US" dirty="0" smtClean="0"/>
              <a:t>«Canvas» </a:t>
            </a:r>
            <a:r>
              <a:rPr lang="en-US" dirty="0"/>
              <a:t>information system.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course has a virtual room in </a:t>
            </a:r>
            <a:r>
              <a:rPr lang="en-US" dirty="0" smtClean="0"/>
              <a:t>Canvas. </a:t>
            </a:r>
            <a:endParaRPr lang="en-US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get access after registration in </a:t>
            </a:r>
            <a:r>
              <a:rPr lang="en-US" dirty="0" err="1"/>
              <a:t>Studentweb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for messages, course materials, delivery of assignments and other documents related to each course. </a:t>
            </a:r>
          </a:p>
          <a:p>
            <a:r>
              <a:rPr lang="en-US" dirty="0" smtClean="0"/>
              <a:t>Information </a:t>
            </a:r>
            <a:r>
              <a:rPr lang="en-US" dirty="0"/>
              <a:t>to all MSc-students will go by e-mail. Make sure to read your </a:t>
            </a:r>
            <a:r>
              <a:rPr lang="en-US" dirty="0" smtClean="0"/>
              <a:t>nnn@stud.himolde.no </a:t>
            </a:r>
            <a:r>
              <a:rPr lang="en-US" dirty="0"/>
              <a:t>emails regularly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7552" y="897456"/>
            <a:ext cx="10594848" cy="876480"/>
          </a:xfrm>
        </p:spPr>
        <p:txBody>
          <a:bodyPr/>
          <a:lstStyle/>
          <a:p>
            <a:r>
              <a:rPr lang="en-US" dirty="0" smtClean="0"/>
              <a:t>Fall semester courses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6646" y="192068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SCM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06536" y="192068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91646"/>
              </p:ext>
            </p:extLst>
          </p:nvPr>
        </p:nvGraphicFramePr>
        <p:xfrm>
          <a:off x="451165" y="2652201"/>
          <a:ext cx="3479649" cy="265836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4234">
                  <a:extLst>
                    <a:ext uri="{9D8B030D-6E8A-4147-A177-3AD203B41FA5}">
                      <a16:colId xmlns:a16="http://schemas.microsoft.com/office/drawing/2014/main" val="2373481752"/>
                    </a:ext>
                  </a:extLst>
                </a:gridCol>
                <a:gridCol w="1355415">
                  <a:extLst>
                    <a:ext uri="{9D8B030D-6E8A-4147-A177-3AD203B41FA5}">
                      <a16:colId xmlns:a16="http://schemas.microsoft.com/office/drawing/2014/main" val="3373070278"/>
                    </a:ext>
                  </a:extLst>
                </a:gridCol>
              </a:tblGrid>
              <a:tr h="460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Subjects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 Autumn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816204"/>
                  </a:ext>
                </a:extLst>
              </a:tr>
              <a:tr h="513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LOG708 Applied Statistics with SPSS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283036"/>
                  </a:ext>
                </a:extLst>
              </a:tr>
              <a:tr h="758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LOG711 Supply Chain Management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148176"/>
                  </a:ext>
                </a:extLst>
              </a:tr>
              <a:tr h="482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SCM702 Purchasing and Supply Theory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78079"/>
                  </a:ext>
                </a:extLst>
              </a:tr>
              <a:tr h="442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SØK710 Industrial Organization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04777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30601"/>
              </p:ext>
            </p:extLst>
          </p:nvPr>
        </p:nvGraphicFramePr>
        <p:xfrm>
          <a:off x="4932913" y="2619750"/>
          <a:ext cx="3091414" cy="25114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56715">
                  <a:extLst>
                    <a:ext uri="{9D8B030D-6E8A-4147-A177-3AD203B41FA5}">
                      <a16:colId xmlns:a16="http://schemas.microsoft.com/office/drawing/2014/main" val="3022100"/>
                    </a:ext>
                  </a:extLst>
                </a:gridCol>
                <a:gridCol w="1334699">
                  <a:extLst>
                    <a:ext uri="{9D8B030D-6E8A-4147-A177-3AD203B41FA5}">
                      <a16:colId xmlns:a16="http://schemas.microsoft.com/office/drawing/2014/main" val="774246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Subjects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2018 Autumn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813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LOG713 Models for Production </a:t>
                      </a:r>
                      <a:r>
                        <a:rPr lang="en-US" sz="1100" dirty="0" smtClean="0">
                          <a:effectLst/>
                        </a:rPr>
                        <a:t>Management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47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LOG716 Mathematical Modelling in </a:t>
                      </a:r>
                      <a:r>
                        <a:rPr lang="en-US" sz="1100" dirty="0" smtClean="0">
                          <a:effectLst/>
                        </a:rPr>
                        <a:t>Logistics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299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LOG722 Inventory </a:t>
                      </a:r>
                      <a:r>
                        <a:rPr lang="nb-NO" sz="1100" dirty="0" smtClean="0">
                          <a:effectLst/>
                        </a:rPr>
                        <a:t>Management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815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LOG708 Applied Statistics with </a:t>
                      </a:r>
                      <a:r>
                        <a:rPr lang="en-US" sz="1100" dirty="0" smtClean="0">
                          <a:effectLst/>
                        </a:rPr>
                        <a:t>SPSS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75618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097347" y="1904455"/>
            <a:ext cx="213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PETLOG</a:t>
            </a:r>
            <a:endParaRPr lang="en-US" sz="3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33762"/>
              </p:ext>
            </p:extLst>
          </p:nvPr>
        </p:nvGraphicFramePr>
        <p:xfrm>
          <a:off x="8377562" y="2619749"/>
          <a:ext cx="3327400" cy="261472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38760">
                  <a:extLst>
                    <a:ext uri="{9D8B030D-6E8A-4147-A177-3AD203B41FA5}">
                      <a16:colId xmlns:a16="http://schemas.microsoft.com/office/drawing/2014/main" val="216498871"/>
                    </a:ext>
                  </a:extLst>
                </a:gridCol>
                <a:gridCol w="988640">
                  <a:extLst>
                    <a:ext uri="{9D8B030D-6E8A-4147-A177-3AD203B41FA5}">
                      <a16:colId xmlns:a16="http://schemas.microsoft.com/office/drawing/2014/main" val="2821260987"/>
                    </a:ext>
                  </a:extLst>
                </a:gridCol>
              </a:tblGrid>
              <a:tr h="688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Subjects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2018 Autumn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261437"/>
                  </a:ext>
                </a:extLst>
              </a:tr>
              <a:tr h="782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LOG716 Mathematical Modelling in Logistics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189553"/>
                  </a:ext>
                </a:extLst>
              </a:tr>
              <a:tr h="381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LOG730 Basics of Petroleum Logistics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876582"/>
                  </a:ext>
                </a:extLst>
              </a:tr>
              <a:tr h="381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SØK710 Industrial Organization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9198712"/>
                  </a:ext>
                </a:extLst>
              </a:tr>
              <a:tr h="381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LOG711 Supply Chain Management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83447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705719" y="5558326"/>
            <a:ext cx="620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http://www.himolde.no/forstudentene/Sider/Timeplan-Rom.aspx</a:t>
            </a: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https://www.himolde-maslog.com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Information about the programs- announcement- seminars- etc.</a:t>
            </a:r>
          </a:p>
          <a:p>
            <a:r>
              <a:rPr lang="en-US" dirty="0" smtClean="0"/>
              <a:t>Note: </a:t>
            </a:r>
            <a:r>
              <a:rPr lang="en-US" smtClean="0"/>
              <a:t>Mobile version is </a:t>
            </a:r>
            <a:r>
              <a:rPr lang="en-US" dirty="0" smtClean="0"/>
              <a:t>not prepared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programs 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Student introduction folders English/Norwegian</a:t>
            </a:r>
          </a:p>
          <a:p>
            <a:pPr lvl="1"/>
            <a:r>
              <a:rPr lang="en-US" dirty="0" smtClean="0"/>
              <a:t>Read </a:t>
            </a:r>
            <a:r>
              <a:rPr lang="en-US" dirty="0"/>
              <a:t>thoroughly, much information can be found here </a:t>
            </a:r>
            <a:endParaRPr lang="en-US" dirty="0" smtClean="0"/>
          </a:p>
          <a:p>
            <a:r>
              <a:rPr lang="en-US" dirty="0" smtClean="0"/>
              <a:t>New student information </a:t>
            </a:r>
          </a:p>
          <a:p>
            <a:pPr lvl="0"/>
            <a:r>
              <a:rPr lang="en-US" dirty="0" smtClean="0"/>
              <a:t>Norwegian: </a:t>
            </a:r>
            <a:r>
              <a:rPr lang="nb-NO" u="sng" dirty="0">
                <a:hlinkClick r:id="rId2"/>
              </a:rPr>
              <a:t>www.himolde.no/studiestart</a:t>
            </a:r>
            <a:r>
              <a:rPr lang="nb-NO" dirty="0"/>
              <a:t> </a:t>
            </a:r>
            <a:endParaRPr lang="en-US" sz="1800" dirty="0"/>
          </a:p>
          <a:p>
            <a:pPr lvl="1"/>
            <a:r>
              <a:rPr lang="en-US" dirty="0" smtClean="0"/>
              <a:t>International students:</a:t>
            </a:r>
            <a:r>
              <a:rPr lang="nb-NO" u="sng" dirty="0">
                <a:hlinkClick r:id="rId3"/>
              </a:rPr>
              <a:t>http://www.himolde.no/english/studentliv/Sider/side.aspx</a:t>
            </a:r>
            <a:r>
              <a:rPr lang="nb-NO" dirty="0"/>
              <a:t> </a:t>
            </a:r>
            <a:endParaRPr lang="en-US" dirty="0" smtClean="0"/>
          </a:p>
          <a:p>
            <a:r>
              <a:rPr lang="en-US" dirty="0" smtClean="0"/>
              <a:t>Schedule for different courses:</a:t>
            </a:r>
          </a:p>
          <a:p>
            <a:pPr lvl="1"/>
            <a:r>
              <a:rPr lang="en-US" dirty="0" smtClean="0"/>
              <a:t>Norwegian: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www.himolde.no/forstudentene/Sider/Timeplan-Rom.aspx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English: https</a:t>
            </a:r>
            <a:r>
              <a:rPr lang="en-US" dirty="0"/>
              <a:t>://no.timeedit.net/web/himolde/db1/schedule/</a:t>
            </a:r>
            <a:endParaRPr lang="en-US" dirty="0" smtClean="0"/>
          </a:p>
          <a:p>
            <a:r>
              <a:rPr lang="en-US" u="sng" dirty="0" smtClean="0"/>
              <a:t>Install an app and get your own schedule </a:t>
            </a:r>
          </a:p>
          <a:p>
            <a:pPr lvl="1"/>
            <a:r>
              <a:rPr lang="en-US" u="sng" dirty="0" smtClean="0"/>
              <a:t>For more information: </a:t>
            </a:r>
            <a:r>
              <a:rPr lang="en-US" u="sng" dirty="0" smtClean="0">
                <a:hlinkClick r:id="rId4"/>
              </a:rPr>
              <a:t>http://www.himolde.no/forstudentene/Sider/Timeplan-Rom.aspx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You need to be registered at the courses in order to have your personal schedule</a:t>
            </a:r>
          </a:p>
          <a:p>
            <a:r>
              <a:rPr lang="en-US" dirty="0"/>
              <a:t>Student activities: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www.simolde.no/kalender</a:t>
            </a:r>
            <a:r>
              <a:rPr lang="en-US" dirty="0" smtClean="0"/>
              <a:t> </a:t>
            </a:r>
          </a:p>
          <a:p>
            <a:pPr marL="34925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Students </a:t>
            </a:r>
            <a:r>
              <a:rPr lang="en-US" dirty="0"/>
              <a:t>can apply for an exchange semester </a:t>
            </a:r>
            <a:r>
              <a:rPr lang="en-US" dirty="0" smtClean="0"/>
              <a:t>abroad</a:t>
            </a:r>
          </a:p>
          <a:p>
            <a:r>
              <a:rPr lang="en-US" dirty="0" smtClean="0"/>
              <a:t>Where to go?</a:t>
            </a:r>
          </a:p>
          <a:p>
            <a:pPr lvl="1"/>
            <a:r>
              <a:rPr lang="en-US" dirty="0" smtClean="0"/>
              <a:t>ESCE</a:t>
            </a:r>
            <a:r>
              <a:rPr lang="en-US" dirty="0"/>
              <a:t>, Paris </a:t>
            </a:r>
          </a:p>
          <a:p>
            <a:pPr lvl="1"/>
            <a:r>
              <a:rPr lang="en-US" dirty="0" smtClean="0"/>
              <a:t>Riga </a:t>
            </a:r>
            <a:r>
              <a:rPr lang="en-US" dirty="0"/>
              <a:t>Technical University </a:t>
            </a:r>
          </a:p>
          <a:p>
            <a:pPr lvl="1"/>
            <a:r>
              <a:rPr lang="en-US" dirty="0" smtClean="0"/>
              <a:t>University </a:t>
            </a:r>
            <a:r>
              <a:rPr lang="en-US" dirty="0"/>
              <a:t>of Modena and Reggio Emilia </a:t>
            </a:r>
          </a:p>
          <a:p>
            <a:r>
              <a:rPr lang="en-US" dirty="0" smtClean="0"/>
              <a:t>Interested</a:t>
            </a:r>
            <a:r>
              <a:rPr lang="en-US" dirty="0"/>
              <a:t>? </a:t>
            </a:r>
          </a:p>
          <a:p>
            <a:r>
              <a:rPr lang="en-US" dirty="0" smtClean="0"/>
              <a:t>Contact </a:t>
            </a:r>
            <a:r>
              <a:rPr lang="en-US" dirty="0"/>
              <a:t>the International Coordinator - Anette Kristin Myrstad </a:t>
            </a:r>
          </a:p>
          <a:p>
            <a:r>
              <a:rPr lang="en-US" dirty="0" smtClean="0"/>
              <a:t>Anette.Myrstad@himolde.no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considered exchange studies? </a:t>
            </a:r>
          </a:p>
        </p:txBody>
      </p:sp>
    </p:spTree>
    <p:extLst>
      <p:ext uri="{BB962C8B-B14F-4D97-AF65-F5344CB8AC3E}">
        <p14:creationId xmlns:p14="http://schemas.microsoft.com/office/powerpoint/2010/main" val="17666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ligg_mal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muc_mal_A</Template>
  <TotalTime>324</TotalTime>
  <Words>579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Calisto MT</vt:lpstr>
      <vt:lpstr>Times New Roman</vt:lpstr>
      <vt:lpstr>him_ligg_mal</vt:lpstr>
      <vt:lpstr>Master of Science in Logistics</vt:lpstr>
      <vt:lpstr>MSc in Logistics Our Programs</vt:lpstr>
      <vt:lpstr>MSc in Petroleum Logistics</vt:lpstr>
      <vt:lpstr>Important dates</vt:lpstr>
      <vt:lpstr>Course information</vt:lpstr>
      <vt:lpstr>Fall semester courses</vt:lpstr>
      <vt:lpstr>Master programs Home Page</vt:lpstr>
      <vt:lpstr>General Information</vt:lpstr>
      <vt:lpstr>Have you considered exchange studies? </vt:lpstr>
      <vt:lpstr>Contact/Information </vt:lpstr>
      <vt:lpstr>Today</vt:lpstr>
    </vt:vector>
  </TitlesOfParts>
  <Company>Høgskolen i Molde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of Science in Logistics</dc:title>
  <dc:creator>Helgheim Berit Irene</dc:creator>
  <cp:lastModifiedBy>Aravazhi Agaraoli</cp:lastModifiedBy>
  <cp:revision>28</cp:revision>
  <cp:lastPrinted>2017-08-16T10:31:03Z</cp:lastPrinted>
  <dcterms:created xsi:type="dcterms:W3CDTF">2017-08-16T07:21:40Z</dcterms:created>
  <dcterms:modified xsi:type="dcterms:W3CDTF">2018-08-16T10:05:58Z</dcterms:modified>
</cp:coreProperties>
</file>